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2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7" r:id="rId11"/>
    <p:sldId id="274" r:id="rId12"/>
    <p:sldId id="275" r:id="rId13"/>
    <p:sldId id="276" r:id="rId14"/>
    <p:sldId id="278" r:id="rId15"/>
    <p:sldId id="283" r:id="rId16"/>
    <p:sldId id="281" r:id="rId17"/>
    <p:sldId id="279" r:id="rId18"/>
    <p:sldId id="280" r:id="rId19"/>
    <p:sldId id="256" r:id="rId20"/>
    <p:sldId id="257" r:id="rId21"/>
    <p:sldId id="258" r:id="rId22"/>
    <p:sldId id="259" r:id="rId23"/>
    <p:sldId id="260" r:id="rId24"/>
    <p:sldId id="261" r:id="rId25"/>
    <p:sldId id="265" r:id="rId26"/>
    <p:sldId id="262" r:id="rId27"/>
    <p:sldId id="263" r:id="rId28"/>
    <p:sldId id="264" r:id="rId2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wmf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wmf"/><Relationship Id="rId7" Type="http://schemas.openxmlformats.org/officeDocument/2006/relationships/image" Target="../media/image3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4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714348" y="214290"/>
            <a:ext cx="7643866" cy="1214446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>
                <a:gd name="adj" fmla="val 58119"/>
              </a:avLst>
            </a:prstTxWarp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QUE ES EL ACOSO E INTIMIDACION ENTRE PARES (BULLYING) ?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E:\imag\PREVI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643182"/>
            <a:ext cx="2571768" cy="250030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785918" y="142873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haroni" pitchFamily="2" charset="-79"/>
                <a:cs typeface="Aharoni" pitchFamily="2" charset="-79"/>
              </a:rPr>
              <a:t>CONDUCTA DE PERSECUCION FISICA Y/O PSICOLOGICA</a:t>
            </a:r>
          </a:p>
          <a:p>
            <a:pPr algn="ctr"/>
            <a:r>
              <a:rPr lang="es-MX" dirty="0" smtClean="0">
                <a:latin typeface="Aharoni" pitchFamily="2" charset="-79"/>
                <a:cs typeface="Aharoni" pitchFamily="2" charset="-79"/>
              </a:rPr>
              <a:t>(ACCION NEGATIVA E INTENCIONADA )</a:t>
            </a:r>
            <a:endParaRPr lang="es-MX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0" y="2857496"/>
            <a:ext cx="2285984" cy="840105"/>
          </a:xfrm>
          <a:prstGeom prst="plaqu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INTENCIONALIDAD</a:t>
            </a:r>
          </a:p>
          <a:p>
            <a:pPr algn="ctr"/>
            <a:r>
              <a:rPr lang="es-MX" dirty="0" smtClean="0"/>
              <a:t>(PREMEDITACION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1071538" y="5072074"/>
            <a:ext cx="2071702" cy="840105"/>
          </a:xfrm>
          <a:prstGeom prst="plaqu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PERSISTENCIA</a:t>
            </a:r>
          </a:p>
          <a:p>
            <a:pPr algn="ctr"/>
            <a:r>
              <a:rPr lang="es-MX" dirty="0" smtClean="0"/>
              <a:t>(REPETITIVIDAD)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572264" y="2786058"/>
            <a:ext cx="2571736" cy="1200150"/>
          </a:xfrm>
          <a:prstGeom prst="plaqu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NATURALEZA SOCIAL DEL FENOMENO</a:t>
            </a:r>
          </a:p>
          <a:p>
            <a:pPr algn="ctr"/>
            <a:r>
              <a:rPr lang="es-MX" dirty="0" smtClean="0"/>
              <a:t>(ESPECTADORES)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857884" y="5072074"/>
            <a:ext cx="2643206" cy="840105"/>
          </a:xfrm>
          <a:prstGeom prst="plaqu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ASIMETRIA DE PODER</a:t>
            </a:r>
          </a:p>
          <a:p>
            <a:pPr algn="ctr"/>
            <a:r>
              <a:rPr lang="es-MX" dirty="0" smtClean="0"/>
              <a:t>(DESIGUALDAD)</a:t>
            </a:r>
            <a:endParaRPr lang="es-MX" dirty="0"/>
          </a:p>
        </p:txBody>
      </p:sp>
      <p:cxnSp>
        <p:nvCxnSpPr>
          <p:cNvPr id="12" name="11 Conector recto de flecha"/>
          <p:cNvCxnSpPr/>
          <p:nvPr/>
        </p:nvCxnSpPr>
        <p:spPr>
          <a:xfrm rot="10800000" flipV="1">
            <a:off x="2285984" y="2357430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6200000" flipH="1">
            <a:off x="6143636" y="2285992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1785918" y="3429000"/>
            <a:ext cx="192882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6200000" flipH="1">
            <a:off x="5250661" y="3464719"/>
            <a:ext cx="185738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00298" y="500042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INDIRECTO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786182" y="107154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Oculto 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  <p:pic>
        <p:nvPicPr>
          <p:cNvPr id="7170" name="Picture 2" descr="http://www.sacsheriff.com/crime_prevention/documents/images/en_espanol_03a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214530"/>
            <a:ext cx="621510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71736" y="42860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RELACIONAL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143240" y="107154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Robo de amigos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  <p:pic>
        <p:nvPicPr>
          <p:cNvPr id="4" name="Picture 2" descr="E:\imag\20071101145906-bullying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071810"/>
            <a:ext cx="692948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500166" y="500042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CYBER-BULLYING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357422" y="1285860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Uso de tecnología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  <p:pic>
        <p:nvPicPr>
          <p:cNvPr id="4099" name="Picture 3" descr="E:\imag\fall08_cyberbully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643182"/>
            <a:ext cx="6072230" cy="383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071670" y="500042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ACOSO SEXUAL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1029" name="Picture 5" descr="E:\imag\20110329acoso.gif"/>
          <p:cNvPicPr>
            <a:picLocks noChangeAspect="1" noChangeArrowheads="1"/>
          </p:cNvPicPr>
          <p:nvPr/>
        </p:nvPicPr>
        <p:blipFill>
          <a:blip r:embed="rId3"/>
          <a:srcRect l="28906" r="26562"/>
          <a:stretch>
            <a:fillRect/>
          </a:stretch>
        </p:blipFill>
        <p:spPr bwMode="auto">
          <a:xfrm>
            <a:off x="2071670" y="1500174"/>
            <a:ext cx="5072098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000232" y="428604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ill Sans Ultra Bold" pitchFamily="34" charset="0"/>
              </a:rPr>
              <a:t>CARACTERISTICAS DE LOS PARTICIPANTES</a:t>
            </a:r>
            <a:endParaRPr lang="es-MX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ill Sans Ultra Bold" pitchFamily="34" charset="0"/>
            </a:endParaRPr>
          </a:p>
        </p:txBody>
      </p:sp>
      <p:pic>
        <p:nvPicPr>
          <p:cNvPr id="3074" name="Picture 2" descr="E:\imag\20091227104553-interrogacion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643050"/>
            <a:ext cx="3860800" cy="482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285852" y="357166"/>
            <a:ext cx="6494551" cy="918270"/>
          </a:xfrm>
          <a:prstGeom prst="ribbon2">
            <a:avLst>
              <a:gd name="adj1" fmla="val 16667"/>
              <a:gd name="adj2" fmla="val 68465"/>
            </a:avLst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sz="4400" b="1" i="1" strike="sngStrik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CARACTERISTICAS</a:t>
            </a:r>
            <a:endParaRPr lang="es-MX" sz="4400" b="1" i="1" strike="sngStrik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571472" y="2000240"/>
          <a:ext cx="8072493" cy="43891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90831"/>
                <a:gridCol w="2690831"/>
                <a:gridCol w="2690831"/>
              </a:tblGrid>
              <a:tr h="363263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AGRESORES</a:t>
                      </a:r>
                      <a:endParaRPr lang="es-MX" sz="2400" dirty="0">
                        <a:latin typeface="Castellar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INTIMIDADOS</a:t>
                      </a:r>
                      <a:endParaRPr lang="es-MX" sz="2400" dirty="0">
                        <a:latin typeface="Castellar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ESPECTADORES</a:t>
                      </a:r>
                      <a:endParaRPr lang="es-MX" sz="2400" dirty="0">
                        <a:latin typeface="Castellar" pitchFamily="18" charset="0"/>
                      </a:endParaRPr>
                    </a:p>
                  </a:txBody>
                  <a:tcPr/>
                </a:tc>
              </a:tr>
              <a:tr h="3851579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dirty="0" smtClean="0">
                          <a:latin typeface="Jokerman" pitchFamily="82" charset="0"/>
                        </a:rPr>
                        <a:t>SITUACIONES SOCIALES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s-MX" dirty="0" smtClean="0">
                          <a:latin typeface="Jokerman" pitchFamily="82" charset="0"/>
                        </a:rPr>
                        <a:t>NEGATIVAS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dirty="0" smtClean="0">
                          <a:latin typeface="Jokerman" pitchFamily="82" charset="0"/>
                        </a:rPr>
                        <a:t>REQUERIMIENTO</a:t>
                      </a:r>
                      <a:r>
                        <a:rPr lang="es-MX" baseline="0" dirty="0" smtClean="0">
                          <a:latin typeface="Jokerman" pitchFamily="82" charset="0"/>
                        </a:rPr>
                        <a:t> DE ATENCION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ABUSO DE FUERZA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POCAS HABILIADES SOCIALES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BAJA TOLERANCIA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FRUSTRACION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VIOLENCIA EN CASA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DIFICULTAD PARA SEGUIR NORMAS</a:t>
                      </a:r>
                      <a:endParaRPr lang="es-MX" dirty="0">
                        <a:latin typeface="Jokerman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BAJA AUTOESTIMA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ANSIEDAD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DEPRESION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DIFICIL INTEGRACION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MIEDO E INCAPACIDAD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dirty="0" smtClean="0">
                          <a:latin typeface="Jokerman" pitchFamily="82" charset="0"/>
                        </a:rPr>
                        <a:t>DESARROLLO</a:t>
                      </a:r>
                      <a:r>
                        <a:rPr lang="es-MX" baseline="0" dirty="0" smtClean="0">
                          <a:latin typeface="Jokerman" pitchFamily="82" charset="0"/>
                        </a:rPr>
                        <a:t> DE CONDUCTAS AGRESIVAS (VENGANZA)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s-MX" baseline="0" dirty="0" smtClean="0">
                          <a:latin typeface="Jokerman" pitchFamily="82" charset="0"/>
                        </a:rPr>
                        <a:t>PUEDE LLEGAR AL SUICIDIO</a:t>
                      </a:r>
                      <a:endParaRPr lang="es-MX" dirty="0">
                        <a:latin typeface="Jokerman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MX" dirty="0" smtClean="0">
                          <a:latin typeface="Jokerman" pitchFamily="82" charset="0"/>
                        </a:rPr>
                        <a:t>COMPLICES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MX" dirty="0" smtClean="0">
                          <a:latin typeface="Jokerman" pitchFamily="82" charset="0"/>
                        </a:rPr>
                        <a:t>ESPECTADORES</a:t>
                      </a:r>
                      <a:endParaRPr lang="es-MX" dirty="0">
                        <a:latin typeface="Jokerman" pitchFamily="8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643174" y="500042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AGRESORES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4098" name="Picture 2" descr="E:\imag\acosado+acosador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00240"/>
            <a:ext cx="457203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285984" y="500042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INTIMIDADOS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5125" name="Picture 5" descr="E:\imag\tema_9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5286412" cy="5143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928794" y="500042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ESPECTADORES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6146" name="Picture 2" descr="E:\imag\Spank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6143668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42910" y="285728"/>
            <a:ext cx="7715304" cy="830997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ACCIONES PARA PREVENIR Y ATENDER EL ACOSO E INTIMIDACION ENTRE PARES</a:t>
            </a:r>
            <a:endParaRPr lang="es-MX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71736" y="1285860"/>
            <a:ext cx="382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00B050"/>
                </a:solidFill>
              </a:rPr>
              <a:t>ACCIONES INSTITUCIONALES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57224" y="1928802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Bradley Hand ITC" pitchFamily="66" charset="0"/>
              </a:rPr>
              <a:t>ESCUELA EN SU TOTALIDAD:  Alumnado, cultura escolar, calidad de relaciones entre escuela y familia, sistema social.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7171" name="Picture 3" descr="C:\Users\Administrador\Pictures\BULLYING_IMAGE_gi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14686"/>
            <a:ext cx="4071966" cy="313689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3074" name="Picture 2" descr="C:\Users\Administrador\Pictures\violenci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00438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25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71802" y="285728"/>
            <a:ext cx="3071834" cy="613470"/>
          </a:xfrm>
          <a:prstGeom prst="bevel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latin typeface="Broadway" pitchFamily="82" charset="0"/>
              </a:rPr>
              <a:t>HOSTIGAMIENTO</a:t>
            </a:r>
            <a:endParaRPr lang="es-MX" sz="2400" b="1" dirty="0">
              <a:solidFill>
                <a:schemeClr val="accent5">
                  <a:lumMod val="50000"/>
                </a:schemeClr>
              </a:solidFill>
              <a:latin typeface="Broadway" pitchFamily="8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472" y="1500174"/>
            <a:ext cx="1357322" cy="858857"/>
          </a:xfrm>
          <a:prstGeom prst="frame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DIRECTOS</a:t>
            </a:r>
          </a:p>
          <a:p>
            <a:pPr algn="ctr"/>
            <a:r>
              <a:rPr lang="es-MX" dirty="0" smtClean="0"/>
              <a:t>(VISIBLES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571604" y="2500306"/>
            <a:ext cx="1500198" cy="858857"/>
          </a:xfrm>
          <a:prstGeom prst="frame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INDIRECTO</a:t>
            </a:r>
          </a:p>
          <a:p>
            <a:pPr algn="ctr"/>
            <a:r>
              <a:rPr lang="es-MX" dirty="0" smtClean="0"/>
              <a:t>(OCULTO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71868" y="1571612"/>
            <a:ext cx="2168679" cy="858857"/>
          </a:xfrm>
          <a:prstGeom prst="frame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RELACIONAL</a:t>
            </a:r>
          </a:p>
          <a:p>
            <a:pPr algn="ctr"/>
            <a:r>
              <a:rPr lang="es-MX" dirty="0" smtClean="0"/>
              <a:t>(ROBO DE AMIGOS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00760" y="2571744"/>
            <a:ext cx="2445396" cy="858857"/>
          </a:xfrm>
          <a:prstGeom prst="frame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CYBER-BULLYING</a:t>
            </a:r>
          </a:p>
          <a:p>
            <a:pPr algn="ctr"/>
            <a:r>
              <a:rPr lang="es-MX" dirty="0" smtClean="0"/>
              <a:t>(USO DE TECNOLOGIA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072330" y="1643050"/>
            <a:ext cx="1736906" cy="490776"/>
          </a:xfrm>
          <a:prstGeom prst="frame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ACOSO SEXUAL</a:t>
            </a:r>
            <a:endParaRPr lang="es-MX" dirty="0"/>
          </a:p>
        </p:txBody>
      </p:sp>
      <p:pic>
        <p:nvPicPr>
          <p:cNvPr id="1027" name="Picture 3" descr="E:\imag\bullying%20magic%20show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857496"/>
            <a:ext cx="3857653" cy="3700464"/>
          </a:xfrm>
          <a:prstGeom prst="rect">
            <a:avLst/>
          </a:prstGeom>
          <a:noFill/>
        </p:spPr>
      </p:pic>
      <p:cxnSp>
        <p:nvCxnSpPr>
          <p:cNvPr id="16" name="15 Conector recto de flecha"/>
          <p:cNvCxnSpPr/>
          <p:nvPr/>
        </p:nvCxnSpPr>
        <p:spPr>
          <a:xfrm rot="10800000" flipV="1">
            <a:off x="2071670" y="857232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6200000" flipH="1">
            <a:off x="6215074" y="928670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2464579" y="1250141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16200000" flipH="1">
            <a:off x="5464975" y="1393017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5400000">
            <a:off x="4357686" y="12144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0" y="0"/>
            <a:ext cx="7286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Establecer normas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Formar un consejo escolar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Elaborar diagnósticos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Involucrar a: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           Comunidad escolar (análisis de resultados              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           de diagnóstico y elaboración de un plan)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           Padres (análisis, planteamiento de 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           soluciones y elaboración de un plan de acción)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Formación de grupos de profesores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Espacios seguros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Establecimiento de políticas para el recreo</a:t>
            </a:r>
          </a:p>
          <a:p>
            <a:pPr>
              <a:buFont typeface="Wingdings" pitchFamily="2" charset="2"/>
              <a:buChar char="q"/>
            </a:pPr>
            <a:r>
              <a:rPr lang="es-MX" sz="2400" b="1" dirty="0" smtClean="0">
                <a:latin typeface="Bradley Hand ITC" pitchFamily="66" charset="0"/>
              </a:rPr>
              <a:t>Formación de supervisores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6146" name="Picture 2" descr="C:\Users\Administrador\Pictures\escuela_padres1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681543"/>
            <a:ext cx="2428892" cy="2176457"/>
          </a:xfrm>
          <a:prstGeom prst="rect">
            <a:avLst/>
          </a:prstGeom>
          <a:noFill/>
        </p:spPr>
      </p:pic>
      <p:pic>
        <p:nvPicPr>
          <p:cNvPr id="6148" name="Picture 4" descr="C:\Users\Administrador\Pictures\escuela_publica.gif"/>
          <p:cNvPicPr>
            <a:picLocks noChangeAspect="1" noChangeArrowheads="1"/>
          </p:cNvPicPr>
          <p:nvPr/>
        </p:nvPicPr>
        <p:blipFill>
          <a:blip r:embed="rId4"/>
          <a:srcRect t="15000"/>
          <a:stretch>
            <a:fillRect/>
          </a:stretch>
        </p:blipFill>
        <p:spPr bwMode="auto">
          <a:xfrm>
            <a:off x="0" y="4572008"/>
            <a:ext cx="3200400" cy="2024060"/>
          </a:xfrm>
          <a:prstGeom prst="rect">
            <a:avLst/>
          </a:prstGeom>
          <a:noFill/>
        </p:spPr>
      </p:pic>
      <p:pic>
        <p:nvPicPr>
          <p:cNvPr id="1026" name="Picture 2" descr="E:\imagesCAR5G4G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0"/>
            <a:ext cx="2285984" cy="1857364"/>
          </a:xfrm>
          <a:prstGeom prst="rect">
            <a:avLst/>
          </a:prstGeom>
          <a:noFill/>
        </p:spPr>
      </p:pic>
      <p:pic>
        <p:nvPicPr>
          <p:cNvPr id="1027" name="Picture 3" descr="E:\Orange-Man-Construction-Site-Supervisor-Holding-a-Clipboard-6313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35" r="16665" b="5405"/>
          <a:stretch>
            <a:fillRect/>
          </a:stretch>
        </p:blipFill>
        <p:spPr bwMode="auto">
          <a:xfrm>
            <a:off x="7643802" y="2071678"/>
            <a:ext cx="1500198" cy="2500330"/>
          </a:xfrm>
          <a:prstGeom prst="rect">
            <a:avLst/>
          </a:prstGeom>
          <a:noFill/>
        </p:spPr>
      </p:pic>
      <p:pic>
        <p:nvPicPr>
          <p:cNvPr id="1029" name="Picture 5" descr="E:\elecciones-a-consejos-escolares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CEEED"/>
              </a:clrFrom>
              <a:clrTo>
                <a:srgbClr val="ECEEED">
                  <a:alpha val="0"/>
                </a:srgbClr>
              </a:clrTo>
            </a:clrChange>
          </a:blip>
          <a:srcRect t="3494"/>
          <a:stretch>
            <a:fillRect/>
          </a:stretch>
        </p:blipFill>
        <p:spPr bwMode="auto">
          <a:xfrm>
            <a:off x="6286500" y="4714884"/>
            <a:ext cx="2857500" cy="1973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42910" y="428604"/>
            <a:ext cx="798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00B050"/>
                </a:solidFill>
              </a:rPr>
              <a:t>ACCIONES FORMATIVAS EN EL ESPACIO DE LAS ASIGNATURAS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714488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Bradley Hand ITC" pitchFamily="66" charset="0"/>
              </a:rPr>
              <a:t>ABRIR UN ESPACIO DENTRO DE LAS ASIGNATURAS PARA ABORDAR EL TEMA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5121" name="Picture 1" descr="C:\Users\Administrador\Pictures\PEDAK8CASZEAYVCAMSEM2DCA8UFTLRCA9MUJIHCA9IP2U3CA0QOVZICAF10IY5CAX34IBVCAKEJDOZCA5F1ROKCAY7Y536CABOH13CCA35CGKLCA34QE2RCAC0WSCXCA7IF9X8CAMN90VXCAIFI3NP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357562"/>
            <a:ext cx="4467239" cy="3276610"/>
          </a:xfrm>
          <a:prstGeom prst="rect">
            <a:avLst/>
          </a:prstGeom>
          <a:noFill/>
        </p:spPr>
      </p:pic>
      <p:pic>
        <p:nvPicPr>
          <p:cNvPr id="5122" name="Picture 2" descr="C:\Users\Administrador\Pictures\stop_the_bull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857364"/>
            <a:ext cx="2266954" cy="2176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0" y="500042"/>
            <a:ext cx="75009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Empleo de materiales y recursos para sensibilizar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Establecimiento de normas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Elogio atención para el alumnado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Aprendizaje cooperativo (integrar al alumnado 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excluido)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Realización de actividades comunes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Fortalecimiento de habilidades sociales y emotivas del  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alumno (empatía, diálogo, trabajo cooperativo)</a:t>
            </a:r>
          </a:p>
          <a:p>
            <a:pPr>
              <a:buFont typeface="Wingdings" pitchFamily="2" charset="2"/>
              <a:buChar char="Ø"/>
            </a:pPr>
            <a:r>
              <a:rPr lang="es-MX" sz="2400" b="1" dirty="0" smtClean="0">
                <a:latin typeface="Bradley Hand ITC" pitchFamily="66" charset="0"/>
              </a:rPr>
              <a:t>Establecimiento de programas para fortalecer </a:t>
            </a:r>
          </a:p>
          <a:p>
            <a:r>
              <a:rPr lang="es-MX" sz="2400" b="1" dirty="0" smtClean="0">
                <a:latin typeface="Bradley Hand ITC" pitchFamily="66" charset="0"/>
              </a:rPr>
              <a:t>    habilidades  sociales y de trabajo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4098" name="Picture 2" descr="C:\Users\Administrador\Pictures\lectura0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086225"/>
            <a:ext cx="3619500" cy="2771775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500166" y="0"/>
            <a:ext cx="418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7030A0"/>
                </a:solidFill>
              </a:rPr>
              <a:t>REALIZAR ACTIVIDADES COMO:</a:t>
            </a:r>
            <a:endParaRPr lang="es-MX" sz="2400" b="1" dirty="0">
              <a:solidFill>
                <a:srgbClr val="7030A0"/>
              </a:solidFill>
            </a:endParaRPr>
          </a:p>
        </p:txBody>
      </p:sp>
      <p:sp>
        <p:nvSpPr>
          <p:cNvPr id="4101" name="AutoShape 5" descr="data:image/jpg;base64,/9j/4AAQSkZJRgABAQAAAQABAAD/2wCEAAkGBhQPERQUEhQWFRUVGBsVFxgWFhcYGBgcGxYXFxgaHBcXHCYeGBojGhgVHzAgJCcpOCwtFyExNjAqNSYrLCoBCQoKBQUFDQUFDSkYEhgpKSkpKSkpKSkpKSkpKSkpKSkpKSkpKSkpKSkpKSkpKSkpKSkpKSkpKSkpKSkpKSkpKf/AABEIAOEA4QMBIgACEQEDEQH/xAAcAAEAAgMBAQEAAAAAAAAAAAAABgcEBQgCAwH/xABJEAACAQMCBAMFBQQIAwUJAAABAgMABBESIQUGMUEHE1EUImFxgQgjMkKRFTNSoSRDcoKSscHCYrLRY3OTosMWFxhTVGTS0+H/xAAUAQEAAAAAAAAAAAAAAAAAAAAA/8QAFBEBAAAAAAAAAAAAAAAAAAAAAP/aAAwDAQACEQMRAD8AvGlKUClKUCla275jt4XRHmQPJIIlXOSXIJCnGdJOD1x6VsqBSlKBSlKBSlKBSlKBSlKBSlKBSlKBSlKBSlKBSlKBSlKBSlKBSlDQKrrx247NacMHkMUM0qxOykghSjsQCOmdIHyJ9a0/MfjjJDfS2trZ+d5TNGWy5YldnIRFzpDZHXfHbNQ7mnxouLmN7W8sIdJxqRvOVx0ZWBJBU9CDjvQVlYX7wSpLExSSNg6sOoIOQa7N4Ffm4toJiMGWKOQgdAXRWI/nVEeD/I3DuKO8r+cXgKs0DlDGck6SXVQXXKnK4HxyK6DRAAABgDYAdqD1SlKBSlKBSlYHCOOQ3ieZBIJEyy5GRkqxVsZAJGQRnptQZ9KV8ri5WNS7sqKoyWYhVA9STsBQfWlRDivizwy3jLm7jkxsEhPmOT8AvT5kgfGq9uPFLinGnMPCLYxJ0MpwzD4tI33cW3YZPoaC3OPc02vD1DXU6RA9Ax95v7KDLN9BWbYX6XESSxMHjkUMrDoQRkHeqL4PyVYxcSjt+K3Ml7fSnJRCzRIxGoCWQnWxIGcbdRkYNXxb26xoqIoVVAVVUAKoAwAANgAO1B9KUpQKV4aZQQpIBOcDIycdcDvivdBXfix4lnhBtli0tIz65Iz1MQBH4iDoy2BnBOxxivh4feNcXFJxbyxeRMwOj39aPgZIzgFWwCcHOcHfoKiXj/yZcy3CXkSNLF5axNoBZoypY5ZR0U6uo7g5xkZgfh7bLbX8Nxdv7PDA3msXBDMV/CqJjU5LY6DYZJoOtKVWUn2geHDOlblwO4jUD/zODv8AKtRc/aTtx+7tJW/tSIn+QaguSlVZyZ40ycTu44FsHVHJBkWQuEABOpvuwMbY69+/SrToFKUoFKrPxF8WJuD3kcfsnmQMgbzCxXUSTkIwBXK7bHffsMVn2HjbwyW3aYzGNkGTE64lJ9FAyHyfQ/PFBEPC+1k4e/FeJX8UkAGceYpQtl3kcLqxnLeUox1JFU/x3jr8QuJZpj95KxYHOy+iZP5QAAPTHxNSfnLn685huFghRxEWxFbx5JY/xPj8TY39FH1JjFraexX0aXsTAQzJ58ZHvFQwLD45X9QfjQdHeDHJ/wCzuHqzria5xLJnqBj7tPopzj1c1Pq+NpcpLGkkbBkdQysOhBGQR8CDX2oFKUoFKVo+Nc6WllPDBcShJJ/wZBx1wNTdFBOwJoNL4wcySWHDJHhYpI7LErDqurOoj46VbB7E57Vy5Y8SkglWWJ2SRTkOpIYH512Zxng8V5BJBOuuOQaWH8wQexBwQexFc181cs8MsLjyreaa/l1YWBANAOdleWPdznbTGAe2VNBZPFPHWK0srcsnm3ksEcjxj3UQsoOXbtn8QUDOCOmQapfmrnu84s/9IkLLn3YkysanthB1PxOT8amsHgZxK/b2idoLcysWMbatSA9AERSqgDYLq2AA2q0uRfCS04ViTHn3A/rXA93/ALtNwnz3Px7UHNHEOB3NkyG5t5I84ZRLGyhh1xv1+Iq25PHqKPhipa24gu8eWERAIYtt5EHQj0UjY9cgb3deWMc6FJUWRG6q6hlPzB2qI2fg9w2G6W5jgwyHUqayYg3ZtBzuDuBnA9KDQ+EHhq1qPb70FrubLKH3aMNuS2d/NbJz3AOOpNWnSlApSlBAPEvwyPFGS4t5mhu4V0xnUQhAJYDK7xtkn3h67g7YhNl40X3CS1txS1aSVB7rahGzemogFZFP8a+nc1etYPFOBW92FFxDFMFOV8xFfB+GoHFBz9eeJfGuMsY7ON406YtkbI/tTndfmCtQfmble8spwl5GyyONepmDhh3PmAkHHffauw4LdY1CooVRsFUAAfIDYVFPE6bh4s2XiTAI34AP3uodDEOuobfD12oOcuSeP2tpdKbu2S4tz7rB11Fd/wB4qnYkfwnttsd66j4NwaxMaSWsFuEcBkaOKMAg7ggha44mC6jpzpydOcA4ztkDYHFXz9nnnBGhewkYiRGaWLJ2ZDjWq/FWy2O+snsaC5gK/aUoFKUoMe9sI50McyLIjdVdQyn5g7VWXMf2e7O4bVbSPak9VA82P6KzBl/xEfCrVpQRnkrw/teER6YFzIwxJK2C7/X8q/8ACNvmd6jPjJ4aftKH2m3X+lRL0A3mQb6fi43K+vTuMWZSgpDwC5968OnbcZa3J/V4v82H94elSfxl8RJOFwpHbECebJ1EA+WgIGoKdsljgEgjY/Cor4x+HcltMOJ2AIIYPMsY3RwciZQOxP4vQ79ziW2vKEHMEdjxG8SRJBEA0OdKPhm/EpGrQTqIwRlWFBJuQ72efh1rLcnM0kQdjgDOclSQNgSuk/Wt/X4i4GBsBsMV+0Cqa+0HydLcCC7hRpPLBilCgswUnUjYG+AS4PzFXLSgqTmDgPGuJRWdujiC3e1iNw5bS/maB5iuM+Yf7IwDnc+ku5I8M7ThCgxLrmxhpnALn1C9kX4D6k1LaUClKUClKUClKUGLxXiK20Esz/giRpGx1wiljj44Fc7r4ucQvZbiQSTxRxxPIiWsUbiMggIZS4yY8kam/QCuiOKcOW5hlhk/BKjRtjrhlKnHxwa5s4r4K8UtpXSCMzRtlRJHIih1Jzh1ZwR0GQcjI6mguLws50uL+OSK9j8u5gCM3u6fMSRS0b6ex2OcbdOmcCd1APCPw+k4TDI9wwa4n06gDqCKgIRNXc7nONugHTJn9BqeauYU4daTXMnSNcgfxMdkUfEsQPrXPXKnJN5zPcS3VxNpjDaXkYFjn8Xlxp0AUEdwBkdal/jxPc3d1acOgjYq+JAQDh3ZmQZOMAIASfTXk9KtTlLltOG2kVtH0jX3m/jY7ux+bZPw2Hag0vBPCTh1pC0Qt1l1rpd5ffkYfBttHY+5p6D0qmeevDu55fuEu7RnaBXDRyDdomzssmOo7aujZwcZwemK8yRhgQwBBGCCMgj0IPWgqfh32jLIxr50M6SYGoIqMmrvpJcHHzFb/l3xnsL+dIIzKskh0p5keATjOMhjjNb2XkLh7dbG1/8AAjH+S1+8N5GsbWUSw2kMci9GVACMjBx6HG2RQbzNK/aUClKUClK1PNHFGtrcuhVWLRxKz/gQyypEHb/hXXqxkZxjIzQbalQ+Th6pd2yW8srzq+u4dpXf7ry3BEq50DW5TSoUYOSoAU1uuLc1W1o6JNMqvIQqrnLe8wUMQPwJkj3mwN+tBtqUpQKUpQKUpQKUpQKUpQKUqpvHLn674cbeK1byvNDO0mkEnSQAq6gQOuT33HTuFs0qvfBfnK44nZyNdHU8Unl+ZgLrBUMMgDGoZ6j1H1sKgUpSgYpSlApUWvPEizgvvY5ZURtGrWZI9AbOPLY6so/fBAqUA5oNXzRzAnDrSW5kVmWJclVxk5IUDfpuRvXrlnjq39rDcopVZV1BWxkbkEZHXcGtF4uR6uDXg/7MH9JEP+lZvhzBo4VYj/7eM/qob/WgkdKUoFKUoMDjXHYLKIy3MixRggamPc9AANyeuw9Kis1/HdhbniLx29kTm3gnZU87usswY4O2CsW+NmbJxpiX2ib7X7Da6gvmSNIxJwFxpjUknoPff9KrHxUvS/EplDaoogkcIDakWNY0C6MEgAj3tu7Gg6X5Y41ZT+ZHYmMpE2G8mMrFqIB91woRzjGdJPatNN4R2TyvKTPreRpiRMQQzMGJBAyMFVxv2qqvs7cQlXiEsSkmJ4Wd17AqyhW+fvFf71dF0HlFwAN9ttzk/r3r1SlApSlApVD+KHivdWXE5orOUhUjSNg6qyq+7sUB2yQygkgn3dtqkPhD4tS8Ula2u1XzQhkSRBpDgEBlZegYZyCNiAdhjcLXpSlArF4jxSK2TzJ5EiTIGqRgq5PQZO29ZVYfFb9YI9bJJIMgaYo2lbfvoQE4+NBrP/eBw7/661/8eP8A/KsPiF7wni+m3kltbkk5RBKjPnGTp0tqBwD07CtG3NMX7XV/Z7vHsbLp9jm159oQ50ac6e2rHXasnlzmKNuJXmILkeYbcLqtZV0YjYZfK/dj4nG1BpvD/mpzY8UjiihhaxMvkrGmFHuSFNYJJY6o92PXvUg8KObmv+HLLcSBpFkeJnbSurGGBIGADpYdB2qmuK85S8HveLQQKpNzO6szjIVdcxwFyN8S9T8dulavkLm7yClpIlo0Es6uWuovNWMkBGYZICggKC3YDNB1T7dH/Gn+If8AWv0XqHYOv+If9aqK0k4N+zbvPsHnar3y8iDzMedP5OnbP4dGnHbGKkPKsnBfKtcfs/2jRFjAg8zzNK47atev65oLCrT843MsVhdPBnzVhkZMdQwQkEfEdR8q3FYXG+KC0tpp2BKwxtIQNidKlsDPrjFBxW7EkknJO5J6muoPAy5mk4REZiSFd0iJzny1IAGT1AbWB6AAdqoDjvM1vcTmWOwhhydRUPMVJzn8IZQPkoA+FWHyrx7inEIV8nidhZxqNIhAijdFBIH3flkgbbe90oLX8S4tfCb4AZ+4c/oNX+lbTlq3MdnbIeqwxL+kaiqJ43xiW3kVG45dXkxYDybJScn08zXpz1GArH4V0HaOWjQkMCVBIbGobDZsbZ9aD60pSgUpSggniT4WRcZKSGZoZYlKhsBkK51e8pIOxzuCOveuWZFwSM5wcZHf41174jcX9k4Xdyg4IiKqfRn+7U/4mB+lcg0Eo5C58n4PN5kQDRuQJUIHvgZ2D4yrDJII+oIrqXlvmSDiNuk9u2pG6joyt3Vh2Yen1GQQahfht4ewfsWOG6iV/af6RIG6guB5eD1VgmncdCTWs5a8M77g3E1aylEljKcTLIwDBN/xL+Zx+Vl+RABOQte5uUiUtIyoo6sxCgdtydhUckmklvZYnuZIBpR7ZY/LCyLp+8fLo3mOr5BXoF0HHvZrM5w5Ri4rbG3nLqupXzGQGBXOOoII3IwR3rJh5dgW2itmjWSKJVRBIA+yLpU7j8WO9Bh8v8fMk09pMyG4tyuorsJEdQySaM+6d9LLvgjPRhW/qJXXhtbgh7RpLOZCzI8LtpBbGrMLkxsraU1DAzpG+1Rbmqy4/eyexoYoYMe/cxMUEo77EmRPQoo6594g0Fb+N3DIU4jJLDcJKZTmWNckwsFVcMwyp1YJxnIOQR0zGeS+b5OE3PtESRu+koBJqwAxGSNJG+Bj6mrntfA/h0FvJFNcarllx5rOECHqMRasaemdWT6EHGKH4zwprWZ4mwSjFSQQwyD2I2PY/Iig6M5N8crO+0pcf0WY7Yc/dMf+GToPk2PTJqyFbO43B3rmXwr5csOLLJZ3KtHcjMkMsbkF1wNSFWypK/i6ZIJ9KtHkjkHiPCblUW9Saw97VG+sONjp0KQwU6tPRgDvt0oLKrD4rdSRR6ooTM2QNAdEOO51OQNqzKxOJpM0eLdo0kyN5UZ1x391XU5+tBA241d/tdW9gfX7Ey+X7RBnT7Qh1atWOuBjrvX14Txm6F9fMLB2ZvI1J7RANGI2C5YthsjJ26Vsf/ZziHtXtXtNp5ghMAHs0unSZBISR7RnORjrX7a8vcRinnmFxZlp9GoG2m0jy1KrjFxkdd+tBQHjJb6OM3Y9WR/8USH/ADzXvwo5e9ouxOdbraNHMYol1TOdXuaV2GkMAWOdh89s/wAeLNo+KAvpLSW8TMVBCkgNGSASSBlO5NZvgBLMt1dezrG7+QMLK7Ih+9TOWRHIOCfy0E+tOZyOF3iey3h1Nf8AveSNK657g+8de2nOG9CD1qQ8r80k29rH7Jefu4k1mEaPwKNWrX+HvnHSsSDgnEltJ7byrIiY3B1e0z+77RJI529m30+ZjrvjtW04LHxGFIYnhs9EapGzLczFtKgKWCm2AJwM4yPn3oJRUR8WrvyuD3p9Ywn+N1j/AN1S6q58fLrRwh1/+ZLEn6MX/wBlBzZw6zM80cQ6yOqD5swX/Wug+JfZ3sZHDRSzwr3UFXH0LjI+pNUr4eXEMfE7N7hgkaTKxY9ARupJ7DWF37da6/U56UEe5V5As+Fri2iAfGDK3vSt83PQfBcD4VIqUoFKUoFKUoKU+0ZzPpSCxQ7t9/Lj0GVjB+Z1n+6KqHhHAmN/b21wpTzJYVZWyCFlKEfEZRwfrUw5512/MBn4nCzQGYOoG6vCpCpp7NgBSy7ZOQcZrK8RJ425gtLiFgyTeyzKynZhrCZz8kH6UHRyIAAAMAbADtX7SlApSlAqqvE3xYMDmx4cDLdsdDMg1eWTtpUD8Uv/AC999hataLg/JFnZzSTwQKsspLM+WY+8csF1E6ASTsuKCneF/Z4ubiLzbq6EUznUUKGU77nXJrHvZ64z8zXym+zpeLkJPbup7HzEPwP4WGa6EpQcc3VpdcFvgGBingcOp6g43DA/mRh+oJHrXVfJ3NEfE7SK5j21jDrnJRx+ND8j09QQe9a7xC8PYeMQaXwkyA+VLjdT6H1Q9x9RvVN8D8PeO8Mmzbh4lJ95opI5EbAOCYi3vf3l70HSFKqflTxN4kJooOIcNmGtlTzo4ZF06iAGZSCpG+SQRt2q2KBSlV140c/fs208qFsXFwCqkHdE6O/wP5V+JJ/LQVN458xw3vEsQ+8IE8hn7MwdmbHwUtpz3IPatv8AZvX+nXJ7ez/+qn/Q1DIuXUtbYz3Y1POmm0hViC5YY858biNCdh+dxjoGq6PBDw8m4bHLPcjRJOqhY/zIgy3vejEke72xvvsAtKlKUCqf+0je4s7WLu8xf/BGV/8AUFXBXP8A9oq9869tbdPeZIydI3OqV8AY9SEH+IUFecN5Fu7mykvYY9cUT6Gx+PZQzMFxuqgjJHTPoDizPBbxXKFLC8bKnCW8h/KTsImP8PZT26dMYtzkvl0cOsYLYdY0Gsju595z/iJ+mKo3x15Rhs7y3ktl8s3Oosi7KHVk95QPw519B3HxoOjaV4gUhVBOSAAT6nG5r3QKUpQKUpQanmXle34lA0NygdTuD0ZD2ZW/Kw//AIcjauauc+RpOCXsCtIJI2YPEwBzpWQbMp2DZOcDI3rquoJ4n+Gp417OVmETQs2SVLZV9OcYI94aBj50E7FKUoFKUoFK1PLPGGu4TIwAIkdMLnGFYqDvW2oFKrvnnxotuFzm3EbzyrguFIVUyMgFjnLYIOAO/WpJyXzrBxe386DIwdLo2AyNjODjYgjcEdfoQAkFKUoFKUoMTi3FI7SF5pmCRxqWYn0/6k4AHqa57vb+W+ub284gD7JETojJ06mX3oYo2AyNsFnHQMT1YZuvnzkwcXthA0zwrrV20YOoDPusD1G+R6EA71FrrwYE13F5lwTYQKix2uD+UDUGbODqfLlsZOrG2AaD5+HvKsl5OvFLwA5jT2aPHup7oJdV/Ko2Cj4E+hNo15RAoAAAA2AGwAHQAdq9UClKUGHxfiiWsEk8pwkSF2PwAzt6k9APU1RnhVwaTjfFZuJ3IykT61B3Bk/q0HqI1AP0T1q1vEflKXitn7NFMIcyKzlgSGVcnScH10t/drP5Q5Xj4ZaR20W4QZZsYLsd2Yj4nt2AA7UG6qnvF6ETcY4PEe8gz8jNH2/umrhrX3/AIJ5YppYkeSA6onI3Qn0P89+4zQbClKUClKUClKUClKUClKUClKUFM8ic5XFlalE4fLOjXUqJIssaqztIxC4bcdMZPetva+Mk0sgjThkrO2jAE8X54mmXqMfu1Zvh3xkV9OXeDzRcFuA8bJLHPLcxqykMTFOJ48A/xFB881D0v48hoI21SPdxox6p7eVSxOOugxpt6CgjPiByfdXF2t1DCzi/QXMcakPKupAzqUHvELn8QGMEd8gWr4Hcjz8Nt5nuRoe4ZSIz1VUDAFsdGJY7dgB32Gi4kypzZaRnIWOFYYt9lHs8un5nUx2rP8E+YDFb38N3Lg2k7O7yP+ENkNkt21xufm1BbVKhXCfGLhl1P5KT4YtpQujIjntpZhgZOw1Yz+lTWgUpSgUpWNxDiUdtG0kzrHGvVnIAH1PcnbHegyaVFzeXfENoA1pbn+ukX+kSD/sonH3IP8cgz6J3qK8jcL4jY8YubeRpp7IqZFlmZmAzvGQzdX6owHXGcbCgtKlKwuMcZhs4mmuJFjjXGWbpvsBtuSfQUGbSvhY3yTxrLE4eNwGVlOQQe4NfegUpSgUpSgUpSgUqMcz8zywSxQW8eWZk86ZwTDbo76VLYI1OxyAuR6kgVgycyXUN0wXy7y1jRWnaPSs0BJfPuhtMgATUVADYO2dshNaV+I4IBByDuCK1XNlnJNZXMcJIleGRUK4zqKHAyemTt9e3WghHH/HOzgu4oYnEkesi4lCuyoB00af3hJ7jIGPzVYthfx3EaSxOHjcalZTkEGuJnQqSCCCDggjBBHUEdq6d8CbSWLhKebkB5HkjB6hDjG3YFgzD+1nvQWJSlKD8K52rGj4VCvSKMY0dEUfu/wB32/L29O1ZVKCmfH3lOT7riVvkPDpSQrsVAbVHICOmliQT8V9KpjiPMss73LZC+1MHmVdlZg2vOO3v5bHxrse8tVmjeNwCrqUYHoQwKkfoa4nuYdDsp/KxX9Dig8xxliAoJJOABuST0AHc12FyTwqa1s4kuJpJpSoZjKQzIxRdSah1VW1Yz2OO1Q3wT5RtP2dbXZgjNwdZ81hlhiV1GM7KQABkVaFArzLKEBZiAACSScAAbkknoMV6qMc88qzcSjjhjuntoST54RRqkUjZQ3YZyCOhDbg4xQaPiXi2kl2llw1Eu5pVysnmhYVO5Oojc6VUsQPgBvUI494sR2d2dUZv7iIlWkkYxQQuDhlt4NJ04Ix5jZY46kYqJ2CywwpLAoW84RM5mUDDPEZPxnG7BJPMRvRZF7VC+I3IllkcAgO7MATkjUxOCe5360HUnhVzyeL2rPIy+cjkSIqaQgbJTHvHUCAd9uhGNsmbVTP2ceAtHDcXRYaZSsaAMCfuyxYsB+HdhgHfv0Iq5qBUP8W+Fi44RdDSGMaeauc7FDqJGD106v1qYV8L60WaJ42/DIrI3yYFT/I0EO8GOKLccIt9IAMWqFgucZVjvv3YFWPxaphf8Rit0Mk0iRIOrSMEUfViBXP/AIUc9LwO4uLG+BjQyfiwfu5F9w6gN9DALuOmB2ORjeP3G2uLyAJIHt/JV4ijBkYszh2BGxPuhf7tBfVnzfZzPGkVzDI0pYIEdX1FV1MPdJwQu+D2rb1yj4OTunGbTQMlmZW2z7pjbUfhgb5+FdXUClKUClKUEK5p1iWS2ZVW34ghja4Y7Qt5RjdCpGNTIBoJIGonY4wYpyjyf+x/bI7e8MlyziKOIRoyv90rxl4slgB5py+pQADnarekjDAhgCDsQRkH5g1Ded+ZYOX7YTRWisZJAmIlWIZwTl3VfhttvmglfDbTyYY4858tFTPrpULn+VYHORf9n3nlkh/Z5dJBwQfLbGD2NVUn2ll72LfScf8A66+v/wAR9u4KyWcuGBDASIdjsRuB2oKFqa+FnIn7YuJI2leJIo9ZZBkklgqjfYdz9P0h0wBc+WDpJOkHdsZ90HHU4xV5fZu4fpW9kO5JiTbtgSMRn13Wgzk8AChBTiVwoHbSe3TcSCrU4ZZmGGONpGlKIFLv+JyBjUfiayqUClKUH4a4r462bmcjoZZP+dq695u48thZT3Lf1SEgerH3UH1cqPrXGzNk5Pfeg6q8FkI4LaZ7iQ/rNJU3rRci8O9m4dZxYwVgjz/aKhm/8xNb2gUpSgrTxK8NzKzcQspRb3UaMzk7JKoQhg2dgdGQcghhsfWuaK6z8W7oxcGvCpwTGE+juqH+TGuTKDpjwA4SYeFBz/XyvIPkMRj+aE/UVZVRfwy4lBPwu1NufdSJYmHdXRQHDfHO/wAdQPepRQKUpQRrnDw9s+Kri4jxIBhZUwsi/wB78w+DZFcs82cCPD7ye1La/JcqGxjIIBBx2JUrXZdcs+OEIXjVzj8wiY/A+Sg/0z9aDF8M7m/imd+HWyTyIAWLRq5QHI2YkFc7j3TvVk23jbeWUqpxawMSt+dFdCPUhZCRIPkwrWfZq/fXv9iL/mers4zwSG9haG4jWSNuqsP0IPVWHYjcUHrhXForuJZoJFkjcZVlOx/1BHQg7isyua+YOI3XAbtrPhvnJHbkTuxGsz69IDuANPlAMkYAHXJPvHboTl68lmtYZLiPypXQM8eT7pI6b7j5Hp07UGwpSlArzJGGGGAIPUEZB+leqUGnvOTbKb95aW7/ABaGMn9dOa0d34OcKl62ir/YeRP5K2KmlKDnbxY8JRwyIXNkHMH4ZQx1NHk4Uhsfuz0OdwcbkHbP+zlzKqST2b4Bk++jPqVGl1+enDD+y1Xrc2yyoyOoZHBVlIyGBGCCO4IrmPnjlSblziMc0BPla/Nt3OT0OWic9yAcH+JT8wA6hpWs5a4/HxC1iuYj7kqhsd1PRlPxVgQflWzoFKUoKo+0TJL+z4lRWMZmBlYA4GFOgN6Ase/dRVJW9vBdewW8KsJmYxzsR+JnnwmNzkCMqOg3zXYM0KupVgGVgQQQCCDsQQdiK5v8QOUvZOOww8KQpKypPGoIwsgMje7r2VcJnB269tqDpFFwMDYDYV6rS8ncTnubKGS6iMM5BEiMpXDKxXOk7gNjUB8a3VApSlBFvFCx87hF6o7Qs/8A4eJP9tVF4MchQcTs74XCA6mSOOQAa42CsxZCeh95MjuNjU78debfZLH2eM/e3eY8DqIxjzD9chPjqPpW58J+UW4Xw5I5P3shM0o/hZgoC/3VVQfjmgqPlbidxypxNre7z7PKQGIB0sucJOny6EemR1Aro1WBGRuDuCKgPjVyr7dw13Vcy233yeukD7xfqm+O5QV68FOYje8Kj1/jtybcn1CBSh/wMg+lBPaVi8V4klrBLPJnREjSNgZOFBY4Hc4FUzxP7SXUW1n8jLJ/sQf7qC0+dOa4+F2clxJvpGEXOC7n8Kj67n0AJ7Vyr7Nc8XvMpqmnuHJPrk7nPZUA79AB2xUs403GeZZItVs4jXOgLG0UK56sXkO5wOuT02673P4beG0XB4ez3Mg+9l/noTO4QH9SMnsAFFvyRxngsnnRRTIR/WW58xSP+IJn3dujDFTbknx/kMqQcRjHvME85BpKknGXj6EZ6lcY9DV44qh/tH8LEc9pcKoBdXRiB1KFWXPrszUF3NwuIzi40DzghiD/AJtBYMV+I1AH4b+prLr42c/mRo/8Shv1AP8ArX2oFKUoFKUoFKUoFajmnliHids9vcDKNuCPxIw6MpPRh/kSOhNbelBHeReTE4RbG3jkeQF2kLPjqwUYAHQYUfUn1qRUpQKUpQKjd5yNFLxOHiJZhLDGYwoxpOQ4DHvkCRh+n1klKBSlKBSlKCK8Y8PILziMF9Mzs0ChVj28slWZlY7ZyC2cdyB6byqlKARWLw/hkVsuiGNIlyW0xqqLk9ThQBk1lUoPMsQdSrAFSCCCMgg7EEHqMVgcP5dtrb9xbwxf93Eif8oFbGlApSlAqMc+8hxcZgSKV2j8t/MVkAJ6FSMN2IP6gVJ6UHxtLYRRoi/hRQgz1woAH8hX2pSgUpSgUpSgUpSgUpSgUpSgUpSgUpSgUpSgUpSgUpSgUpSgUpSgUpSgUpSgUpSgUpSg/9k="/>
          <p:cNvSpPr>
            <a:spLocks noChangeAspect="1" noChangeArrowheads="1"/>
          </p:cNvSpPr>
          <p:nvPr/>
        </p:nvSpPr>
        <p:spPr bwMode="auto">
          <a:xfrm>
            <a:off x="80963" y="-639763"/>
            <a:ext cx="1343025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2" name="Picture 6" descr="C:\Users\Administrador\Pictures\untitled y.bmp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0504"/>
            <a:ext cx="3357554" cy="2857496"/>
          </a:xfrm>
          <a:prstGeom prst="rect">
            <a:avLst/>
          </a:prstGeom>
          <a:noFill/>
        </p:spPr>
      </p:pic>
      <p:pic>
        <p:nvPicPr>
          <p:cNvPr id="8" name="Picture 8" descr="C:\Users\Administrador\AppData\Local\Microsoft\Windows\Temporary Internet Files\Content.IE5\GZMMUZZX\MC90034335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285728"/>
            <a:ext cx="1743761" cy="1685239"/>
          </a:xfrm>
          <a:prstGeom prst="rect">
            <a:avLst/>
          </a:prstGeom>
          <a:noFill/>
        </p:spPr>
      </p:pic>
      <p:pic>
        <p:nvPicPr>
          <p:cNvPr id="2050" name="Picture 2" descr="E:\imag\Escuela-18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714620"/>
            <a:ext cx="207167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3357554" y="28572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B050"/>
                </a:solidFill>
              </a:rPr>
              <a:t>ACCIONES  REACTIVAS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57158" y="85723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Bradley Hand ITC" pitchFamily="66" charset="0"/>
              </a:rPr>
              <a:t>SU ÉXITO Y EFECTIVIDAD PARA REDUCIR  O FRENAR DEPENDE DE:</a:t>
            </a:r>
            <a:endParaRPr lang="es-MX" sz="2400" b="1" dirty="0">
              <a:latin typeface="Bradley Hand ITC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786" y="1857364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400" b="1" dirty="0" smtClean="0">
                <a:latin typeface="Bradley Hand ITC" pitchFamily="66" charset="0"/>
              </a:rPr>
              <a:t>Sistemas de información</a:t>
            </a:r>
          </a:p>
          <a:p>
            <a:pPr>
              <a:buFont typeface="Wingdings" pitchFamily="2" charset="2"/>
              <a:buChar char="ü"/>
            </a:pPr>
            <a:r>
              <a:rPr lang="es-MX" sz="2400" b="1" dirty="0" smtClean="0">
                <a:latin typeface="Bradley Hand ITC" pitchFamily="66" charset="0"/>
              </a:rPr>
              <a:t>Investigación</a:t>
            </a:r>
          </a:p>
          <a:p>
            <a:pPr>
              <a:buFont typeface="Wingdings" pitchFamily="2" charset="2"/>
              <a:buChar char="ü"/>
            </a:pPr>
            <a:r>
              <a:rPr lang="es-MX" sz="2400" b="1" dirty="0" smtClean="0">
                <a:latin typeface="Bradley Hand ITC" pitchFamily="66" charset="0"/>
              </a:rPr>
              <a:t>Estrategias de escucha</a:t>
            </a:r>
          </a:p>
          <a:p>
            <a:pPr>
              <a:buFont typeface="Wingdings" pitchFamily="2" charset="2"/>
              <a:buChar char="ü"/>
            </a:pPr>
            <a:r>
              <a:rPr lang="es-MX" sz="2400" b="1" dirty="0" smtClean="0">
                <a:latin typeface="Bradley Hand ITC" pitchFamily="66" charset="0"/>
              </a:rPr>
              <a:t>Sistemas de seguimiento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3073" name="Picture 1" descr="C:\Users\Administrador\Pictures\8497544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643314"/>
            <a:ext cx="2928958" cy="29289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3074" name="Picture 2" descr="C:\Users\Administrador\Pictures\acoso-escola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14488"/>
            <a:ext cx="4357686" cy="414338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14282" y="2000240"/>
            <a:ext cx="67151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Reacción a los incidentes</a:t>
            </a: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Salvaguarda del alumno</a:t>
            </a: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Aplicación de sanciones</a:t>
            </a: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Numero telefónico para pedir ayuda y protección</a:t>
            </a: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Acciones reconstituyentes (reparación de daño)</a:t>
            </a:r>
          </a:p>
          <a:p>
            <a:pPr>
              <a:buFont typeface="Wingdings" pitchFamily="2" charset="2"/>
              <a:buChar char="v"/>
            </a:pPr>
            <a:r>
              <a:rPr lang="es-MX" sz="2400" b="1" dirty="0" smtClean="0">
                <a:latin typeface="Bradley Hand ITC" pitchFamily="66" charset="0"/>
              </a:rPr>
              <a:t>Método de preocupación compartida (encuentros individuales y grupales)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2050" name="Picture 2" descr="C:\Users\Administrador\AppData\Local\Microsoft\Windows\Temporary Internet Files\Content.IE5\Q7BH0JP2\MC90035012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000240"/>
            <a:ext cx="1798622" cy="1759390"/>
          </a:xfrm>
          <a:prstGeom prst="rect">
            <a:avLst/>
          </a:prstGeom>
          <a:noFill/>
        </p:spPr>
      </p:pic>
      <p:pic>
        <p:nvPicPr>
          <p:cNvPr id="2052" name="Picture 4" descr="C:\Users\Administrador\AppData\Local\Microsoft\Windows\Temporary Internet Files\Content.IE5\KDK4LYPX\MC90007878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500570"/>
            <a:ext cx="2713038" cy="2012950"/>
          </a:xfrm>
          <a:prstGeom prst="rect">
            <a:avLst/>
          </a:prstGeom>
          <a:noFill/>
        </p:spPr>
      </p:pic>
      <p:pic>
        <p:nvPicPr>
          <p:cNvPr id="2056" name="Picture 8" descr="C:\Users\Administrador\AppData\Local\Microsoft\Windows\Temporary Internet Files\Content.IE5\GZMMUZZX\MC900078794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14290"/>
            <a:ext cx="2024402" cy="2997642"/>
          </a:xfrm>
          <a:prstGeom prst="rect">
            <a:avLst/>
          </a:prstGeom>
          <a:noFill/>
        </p:spPr>
      </p:pic>
      <p:pic>
        <p:nvPicPr>
          <p:cNvPr id="2057" name="Picture 9" descr="C:\Users\Administrador\AppData\Local\Microsoft\Windows\Temporary Internet Files\Content.IE5\GZMMUZZX\MC90043780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5000636"/>
            <a:ext cx="1930400" cy="1257300"/>
          </a:xfrm>
          <a:prstGeom prst="rect">
            <a:avLst/>
          </a:prstGeom>
          <a:noFill/>
        </p:spPr>
      </p:pic>
      <p:pic>
        <p:nvPicPr>
          <p:cNvPr id="2059" name="Picture 11" descr="C:\Users\Administrador\AppData\Local\Microsoft\Windows\Temporary Internet Files\Content.IE5\GZMMUZZX\MM900282740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28604"/>
            <a:ext cx="1219200" cy="1219200"/>
          </a:xfrm>
          <a:prstGeom prst="rect">
            <a:avLst/>
          </a:prstGeom>
          <a:noFill/>
        </p:spPr>
      </p:pic>
      <p:sp>
        <p:nvSpPr>
          <p:cNvPr id="2061" name="AutoShape 13" descr="data:image/jpg;base64,/9j/4AAQSkZJRgABAQAAAQABAAD/2wBDAAkGBwgHBgkIBwgKCgkLDRYPDQwMDRsUFRAWIB0iIiAdHx8kKDQsJCYxJx8fLT0tMTU3Ojo6Iys/RD84QzQ5Ojf/2wBDAQoKCg0MDRoPDxo3JR8lNzc3Nzc3Nzc3Nzc3Nzc3Nzc3Nzc3Nzc3Nzc3Nzc3Nzc3Nzc3Nzc3Nzc3Nzc3Nzc3Nzf/wAARCACaAKkDASIAAhEBAxEB/8QAHAAAAgIDAQEAAAAAAAAAAAAAAAYFBwECBAMI/8QATBAAAQMDAwEFBQUDBwYPAAAAAQIDBAAFEQYSITETIkFRYQcUMnGBFSNCUpEzobEWFyRTcoOSNUOTwdLTJSZUVnOClKOys7TC0eHx/8QAGQEBAAMBAQAAAAAAAAAAAAAAAAIDBAEF/8QAIxEAAgIBBQADAAMAAAAAAAAAAAECEQMEEiExQRMiUSMyYf/aAAwDAQACEQMRAD8AsSiiigCiiigConVUh6JYJciM84y83sKHEqwR94np88kfWpaoPWmRpieRz3W+P71FAWOnqfnW1YFZoAooooBD9sYc/kW6ptSkBMpnftWRuSVYwcdRz0qidyvzmr49spI0LII6CTH/APMTVDYq3GefrO0bblfmNG5X5jWtFWGE23K/MaNyvzGtaKA23K/MaNyvzGtTwCSQAOpz0rCVpWcJUlR9FA/wrloltb8N9yvzGjcr8xrX5c0V0ibblfmNY3K/MaxWKA+h6KKKzHvBRRRQBUJrIbtMz8nHdbPTP+cRU3mojUsZ+5WaZAt6UvS1hoBoLSFY7RBPUjHAPXH76AsMVmtEKz8vOts0BmiiigEj2xAfyBnZ/rWP17VFUIfGr/8Aa8M+z+58E47M8DP+cTVAK6mrcZ5+tXKZiiiirDEFYIWpbbbKN7ri0oQgnG5ROBzWSQAc+XiakoGnLhdVQWkIaSmc4AhpbpS4tGMk52kJ7o8emR51GTpF2DG5yRP2HQqrjBXMO15oBZaecbClSiP6pKjtQjIwFK3E9eARWsu22W1ssxL3ptTTzx7kmY+wxkDGcKQrHHoM804W/UjFq0RbJs9tbj62gy3HaTlbikkpAwP7PJ8K97LPVqu3To91iRBHWnbhla1EpUOQUrSlSSPzEYPgeKwuUvT3ljgkkhDuWi0LirmaVnomJRyYZcDgI8kLHOeuArr+6lJl1L7e9H1B6p9DVgtKmackvQLJGanx2SEKfTb3EOjH4VEYCyM9RnrS1rhphvUMedET2bFyjlwpKC2e0SognaQCPDrV2KbTpmHVaeMo2u0Q1YrY4zx0rWtR5B9D0UUVmPeCjx6/SisKSFpKVcpUMEE8EUAm3rWTZuH2Zanm217ylc15sqbyB3ko8CU8ZJIA9a9ItmiyFqmvutypDznbNzWUJacBx8QWjGc44+vhS77T9MlYt6bMgjDK0NwW1BDbbaBucX5c5Tkkjw6npxR7k/axBnW+c1MS3b2GnYW1wdpwVLCTt2pWOCMnJ6YyMVk1WLJNfxumaME8cf7IdtLovGmXXw1OducJbrixFcwlXewQUqPCTuzkZwQSeowXHRuqEaoivyG4MqKllzsyp3aUuEEg7VA84I54HUUm2a9xLwHfdt/aNJQXELTtKSofDjzHI/Su/TilW/XKEMnDN0iOF1IPCnWtpSrHgdqiCfQVn0mpyPJ8eVclmfDDbvgWMKM0J6VEasTdVWCd9gHFy7L+j/D8WR+bjpnrXpmMWfa3c4J0xcLMpxxVxfYS6yw2ytZUAsY6AgcpP6VRq0rSFKLT2EnvEsrGP3eoq0JNr1cZn2jNTeXXgz2BJaiqGzdu6JcT4/6vKvJ2Df34UmM99rFMp8POq90ZCsjbxlLw7vcTxVfyyi+ERyaaOVcsrBK0KUUpUCR1HiPpW2Kcb3pqZNmpkPMXRCk5/Z2oHORzylw56Dqevl0rxt9ojwou2dZlyVblKL8u1zULwfA7FY46Vas/HKZlnoHuqL4FNQBSoKwUkcj0qe02/eBIhymLkmHtlt25uatskoSU7yk/hUDhIwRycDIxmtL1Dt8htHuCY9tWgncpMeae0B4xhYUBjr4Uyez+4WyPZJ9tmMolSGn3JjDBaUr3g7Ukdn2iRlQIx55OelRnk3Lgu0+meOVyfBM6mt1xilqRDEqaowvdvfMB19g9oVlRSACpKwQlRT3gBx15w1I1Df7pb3yhuJKhh4uTRCdSyptSUhKMOFKlHOSfAY86k9H6lXfkyGpMZliRHShauwd3oUF5IweoIwQQeQRUvcrnBtkcyLjMajtDgqcXj6Vn3S6o9HZFu0xC1XpG63CS1Il3a1Kecy0grhFBW5+BIG9XJz14x61Aw4Qu2l3LpdFIlJiWl5tlrCitK8qJUVHPTaAOuBzXTftbJvsxyPGksQYCArsLk9GX2mTgKSg5wkkZ73BwcDqcxkyaudbVWXTqkNW9rDS3nZSWy8jGSkBXPJPJxzVitdlM6b4F+OSqO2VEElIyR41vUoqzFFv7iZCpwSMJTIjdln/EFYx9ax9iXD8rH/am/wDarQs0P08mejy7rSL0oooqB6IUEUUUAne0GGxONrjynPdGX3lsvT1qOxpBCVbFDp3ykAbuAQTXXJ08/cbFb7K5JYXa4spMhuU2+pK1tglQSpAG0qJPxZA8QM0wTYkefFcizGUPMOJKVoWkEEUm6h07JgWkIgXHtoLTrQagzmA8hslaWk7SCDxv4zn9eajJN9E4Nekpr+LEbgqurhW3JZBIdbeW2rHKjgJPeORkBQI+ma6PZnHk3l1nUsxKUtpie7R8DAdUSO1cx4DKQkeeCaTrki+6ik3e3M3Fu4sMbmW7gHiwyMp5AbR8Ss5SVEkVZ2jNUWy5w2YLLS4MuO2W1QXm9ik9nhKtvgoA+XTIyBVMIR3X6iU8t/VDVnaOaV71r6xWe4OwZCpbrzQHa+7RVupbJ8FFIwD6U0fEKrX2r2liBBXdrSy/Hu8l9tn3piYqOhCjwFuYISc4CcnzGTWgqQ62vUVlu6R9nXGO+ScdmleFg+qT3gfpUpkHjrmqIjPPLxBvdjl3XUKkh1lZjiK+0gZBWZCTyEq6K/8ArDXpzVNztiopv14gXOA88mI8/GxuhyCO6lRB74PIKscHB8ajuJOBZZbB/CDQG0jolP6Vnf4ePlXm/IaYb7R9xDbY6qWoJA/WukT0IHQ/xpZ1o/pf7PWxqYRXm1DCI6xvdWT07NI727yIqJ1LrKXInOWjS4bUttWyVcnO81GV4pSn8a/rgZ5pVkpgWFl67zVGVOUMuzZB3POnHQE9BwMJTgeHhVsMTkrIuSQm3ZgXq5xP5MM3yI2qSptPvMhTiwQUpUvA+AJ3YJKiSTjjBpj1bpu36fs760L95uEgJaafmEur76wk7Qrp3So8Dwrh0nen7DPLl0ir3obkRltpSTh5xaXm05HQrKto+R8q6lLuN/uKlr7MzwSlck/eM20Y/YtpzhTngo+voBUPjlKdLosUkolo6Yb027aY9stsmLLTCaDS0JV3gU8FRR1BJ8cVMGy25eCYrSj4EpBqnfsqJBuTbNjkPRr6y0qSJoWVqPIT95nhQUT06cHpVnaD1OdS2hTslj3e4RnCzMjg/s1jnPyI5H18qlOG0gpWSC9O2xXSIykeQaR/rFa/yatn/JWf9C3/ALNTA6Vmq6R0UqKKK6AooooDNLevnP8Ai8YiFrRImvssMKR+Fe9Ks59Agn6Ux0q63K/tDT4xlBluAnw3dkraP41GbqLYZpGbRa71Bhx0hEZ6CtOAMkrbUFDJ89i1fP8AWuW9whGvDUlTqmY81wAvJIDkaUkfduIPqAQR0VgZFeN6l3Nd3sy4kOK+pt1brbLclXaLQEKSsnKAlI5SPHkgV03a5Wq82J6OZrEWU4g9kxKeDbrL6MlIUnOQQsDzz4V5cd6kpL0oV3ZYejr2b1Z0vOjEllxUeSnAGHEHBIA6A9R6Goz2oWaXfdKPMW9lD0xl1D7LTmNqyk8gg91XGeDxSr7KbrMe1C85PaLIusJLzKC3tz2O1OQdx3ApX14+HoKtnGa9SLtF6Z80QoDUaZ2mqLNcmIpa2tLEaWhKF7slJKlE8jPTipHT12bs0eVbJVnXK0vIfVmc5FdQCCOUnukEjoCcEYr6GCQBxx8qwUAjBGc8HPNHFMkp0UfNkW5tUCBZNSXQQJrxbdabuAcaQ2lG4hJOVJJO0fF0KuKjNaQiGYKGrjMktlauzjyJBfQ0EoK1KAUT3sJ24ORVwag0Np2+kOTLe23JHwSo/wB06g+BCk+Ix45pQf0DqWM6ERZ1quLIOUOTUrZcT4YOxKgePHj5VbjcUqZCVt2iH0oqPB0vbkJQkLVHStQQOqlckmuaOF37UzyZQzDtYQtDeeFPKAKSfMAc/PmpxnROqiRHQiyRWxhIcS86sJHojYM49SK4Ltpq4aHkM3dyf9ppnvNxZTSGQ0Qs8IUgZOcYxgnyrQskXUSva+za5WIy5bsqHOdiKkNhmUEJCg6gePPwqAyAr1qSiRY0CG2xHbS000kAAfLxPifXxrkvb10jhuTbUNyG2yvt46jtU6OMFKucEHPzzUU5frhLUllFimNoUQVrdcQkJGefPP0q7iLIctHE7ek27UFzfdb7V91iO3HaSO84SVnHy8/lWLRqaTYL+zdG5LVwkrbUi4xo7aggoGVYQod0rSAcZ5OSDXu9aI83UEZclh1aZEdxhakEjGMKTk+GQFjipO73G0WeOxCdfjxQlILbeQnaPRI58P3VU4bk7JJ10W5ZrlGu9qi3CCoqjyGw42SMHB867ar72PXiNL02bYzJDr1udWjgYy0pRU2oeYI4+YNWBWMuFOiiigCiiigCoDXTjDGlpsiVEblBpIUhKyRsUVBKV5HIwVZyOfCp+obVqd9hfQBnc9GTjz/pDVAIvvN2NueVarqxNY7IhctCf6ShI+LaB1V5Z2nOK3ejQ5EKA/e/s5i3vxywmXblqS62V542AqLiem7cMhW76qBSqU/LlYCpTsp5ZWSUkkrPinBrSQy+ZCHFsoLqujin1k9Oc4wT5dalHSSSv9Mq1UIycWWr7MV/bGpnJEhKEO2eA3HShKwSVL4UogE44QOPDPPPFWz4VT/sQZWm8XdStgDcWOjDadqRlThxirgHSouGz6l8JKUVJGaKKKEwrFZooDVakoSVKIASMknwFVpr3UVsvESGzbXHZZj3Fp4OMJy2tSCcISo/ESeO7uxTjrO4vWjTNyuEXs+2YYKkdqMpz0GfTn5UgaV0C5cIaXrr/R4DiNgYayHHUfDypQylB7xCR4FPTFc58O8ekGq7XmeER7aiKiWrekR20KkOEj4emEjgHJOQMjnkUtTo92ZmSWNVOssRWEJDrriNymCvkBCEKwXSnkA5AGDkcVc9zudv0pGdtunrS7LnBorTGit7gknJSXlkjAJJ6nPXAqsnEz3b82ZNoUqYtC5zin7eplAf4+8X31pUhIyru43HaD4Ym5ya5ZxJJk/Y9MWG52dtlLTsa5KYS8h518uSmm9x7Nw54STj4R8qgUaXuDRuOLnLi6jaQuUQrauPLQDwUEjgdRg9D4Y5rxtrz6lwW4arjMM6Q7PlSUNKQ7NKVYaa34+SlDOACefCp2Za9dXC5XCySZ8FYWhL620uqZU8yobSlvKSAlJG0/i568iqlvvssbhR66LmJk6p07c447NydFdZkhsbQsdmVJyPQo4q46rzReh59uucW4XZURpqG0pESFGUpfZlQA3KWQMnGRgDxzmrEqydSZUhTooo/T61w6FFB4//ADw86iJmpLdGUpDa1ylp+IRwFJR/aXkIT9SOhrjaXZ2rJfNQetHG2rA6px1LSS/HAUs7R+3bJ5+QJ9MVwsXC/wB/fWizRQ3Hxgut4OP75Y2f4ErIx1FaXrSUW0aflXbVj700tLCksxXTvUoqASO1c72ckcp2jA6Vy76Ffoj6shRIGqLlEhSGVxnXPeI6o7oVtQvkjIJxhWaX5DdwDjL5ecKW1hKQspyok+nhwOvnTlG0Lcb9eWZf2pAbhJUULMWb2xbTjdjLhJJKjjnHQnHNcl8skW2RVXBbj1wtkOV2Dg95Q0ZC+UfdJQnOErGNxPODgHqNccy2UzFPTy+TdGqGf2JT2Ykm+oucphl9xTDiErdSklG1XTnwq3Ey46gCH2iDyCFjFU5pTSdguGofc1OSHnHLcJElMfe20w4FJSEpURlWQo9ST3Sc84Dp/Nbpo8hMsHzD+f4is8nbs1wVRSHD3lj+ub/xCgSWc/tmz8lCkxXsr0+fhcmp/vEH+Kax/NfaEjDc2egegZP8W6g78JUh2D7ROA4g/wDWFbhQPTmkYezKAkgoutwSR0Ibj5H/AHVen83MbOVXq5qPqlj/AHdc+wpDjIZbkNONPNpcbcSULQsAhSSMEEHgilHR96jxZt00u/NU8/ZSNjrhypxgpCgScclOQg/IHxrzc9nkf8N2mj1Uhk/+wVRjdzkWu+KutreKnWn3nkrWkDtUBWNqgPwqSBkevyqyCcnRCclEspTkWTdtR32fCFysLC2ZBbmnaQVtpO4NkELwgp27ugOE4JNR8+42+9WO4p07LisNOSRFj2UNlLUhG4DepJOEgjLm5ATt28kkU0QtPWHVVjau+nWhFfcIK2lOuJbUQNimnEpVwMZGR0wCMjgw+lFl65Is97U2i0xUupaQ5MQsksYRheEo2IBIUO7uKgCSSK4SPZOo5s6LbrDCuUJNxbkot8ppT25GGR2hfTtwopWlO0gnxAGMHLjfbbNbt0a5wFmdebeCtpaglBlJJ77RwMAKHTHRSUnzyjt5i2+ZEt2mkzzdn3HbXNnoSsON7R8faK3bgB3U8bhg44JqHsM1cF6RAtMtTFmXASlTjsgtBKS4kLeTnCSpIJSQhKVblDIUe9QF02O6xrxaYtwiElqQjcAeqT0IPqCCPpUhn51VT2nLzd9RKl6cmT7PZZSe3UHVqbSpw/ibbQtKsK4J3YwQT44rv/kLqf8A53O/4pP+/rgO+dc4UAhMyU00tWShsnK1fJIyT+lQk/VC0vmNFj9ktactrkg9ov8AsR0/eH5nFMTmimpLgekTX2niNri4uELWn8vaEFQHJ+HbU5Z7BbLOjbboTTKsYU4Bla+B1UeT08TUFukvwn9V/ogsaa1Df0KRcMssEjK5oASvz2xkEAeP7Qn5c0023RFpjdkuY2ue41go97wptBAGNrYAQnp1xkedNIGKzUlFEXJmiUgAeleM2DFnxXI02O2+w4MLbdTuSoeoNdNFSOCdP9mumJwHbwnTg8f0pw49ACSAPpXnE9luko5GbZ2yQrdsddUU5/sggfup1xRQEbabFarP2gtduixO0I3dg0E7vnUlRRQBRRRQBRRRQEVqi4/ZOnbncAcKjRXHE8Z7wScfvxXy8w0ooaQ5x9zhR+ZFfQHtheLWgbghKilUhTTPHjuWMj9M1RCVFal5HwqwOP1/fWnTpOzFq5Ukhp9n2p3NOXxKVrH2ZOcSiSlXRtXRLvpgnB8wB5Vaur9D2zUpDrzTLMpOFdsllBWsjG0KVjcUjngHnPpivnxspVDysZTt5FOC/aHf16ciWphDcdbCA25LDqu0dQk4GCDlJwBk5yeemaZsVu4jBnSjU30WF7Q9a6ftUR62y47N3lqODb04UE48V9QnnHr5CvXQ1stt7tls1NJS1KnFgBjLIS3CA6tNNjhO0gjPKj5gcVQTraUFwpKluL371L6qPByfHxPUmrW9g16SlNwsDh5BExj+yrAWPocfrVU4OKL8eVTfBcIAxRgeQoHQVmqy4xis0UUAUUUUAUUUUAUUUUAUUUUAUUUUAUUUGgKz9ui1/YlqZSSEuXAFeOhCW1kfv5+lUyF7WHlA9FLV1z41f/tL0q/qi1sJguoRMiOl1lLhIQ5lOCk46cdD/wDNUfqXTd60zCeF6gKbbVkJks99pRV0G4dPritGGaiuTJqMUpSTRGtJKbfgnPB/jXqVlCG/VQH8a4DcYxggdp94OqcetdjiZH2QzczElJgFwp95LR7PPI+Lp1q+OSPHJleGbvj01UfvxnnD5SfUEGpbQU9Vo1fZJRUUp95EZ/vbQULOzKvQEg/Sl37Rjdq7uK8Fe5OE9asTR/sxul5RCutwlRosCQtuUG0ZW6pHCgPADPFVZJxcTRixzUuqL8T8IrNYT0rNZTaFFFFAFFFFAFFFFAFFFFAFFFFAFFFFAFFFFAY2jNI3teUG9IEfiVNjBHz7UEfwp6pD9r/+Q7aPA3eJ/wCI1x9Bdil7U7NZhZX5jkBpuWgKDLjCAhSlkjAOPiyT489alNX2E2j2UWuA2hKTDeiLfAOe8VgLOfHvrry19yi355/4Qj9f+mTTR7WeNET8fnj/APqGqz6dt47ZfmpTVCp7VLfb5FilyZMND0poL7JwDCwronkcnkjjpVp26O3FgR47SdrbTSUJHkAAB/Cq71//AJNa9ZbOf9KmrN8aaVtwtjOqkjNFFFaSg//Z"/>
          <p:cNvSpPr>
            <a:spLocks noChangeAspect="1" noChangeArrowheads="1"/>
          </p:cNvSpPr>
          <p:nvPr/>
        </p:nvSpPr>
        <p:spPr bwMode="auto">
          <a:xfrm>
            <a:off x="80963" y="-547688"/>
            <a:ext cx="1247775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6" name="Picture 2" descr="E:\imag\worry[1]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4857760"/>
            <a:ext cx="1476369" cy="1571636"/>
          </a:xfrm>
          <a:prstGeom prst="rect">
            <a:avLst/>
          </a:prstGeom>
          <a:noFill/>
        </p:spPr>
      </p:pic>
      <p:pic>
        <p:nvPicPr>
          <p:cNvPr id="3" name="Picture 2" descr="E:\imag\MONJA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0"/>
            <a:ext cx="2219325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857356" y="357166"/>
            <a:ext cx="5690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B050"/>
                </a:solidFill>
              </a:rPr>
              <a:t>METODO DE PREOCUPACION COMPARTIDA</a:t>
            </a:r>
          </a:p>
          <a:p>
            <a:pPr algn="ctr"/>
            <a:r>
              <a:rPr lang="es-MX" sz="2400" b="1" dirty="0" smtClean="0">
                <a:solidFill>
                  <a:srgbClr val="00B050"/>
                </a:solidFill>
              </a:rPr>
              <a:t>5 FASES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14678" y="1500174"/>
            <a:ext cx="2857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400" b="1" dirty="0" smtClean="0">
                <a:latin typeface="Bradley Hand ITC" pitchFamily="66" charset="0"/>
              </a:rPr>
              <a:t>Charlas con el agresor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400" b="1" dirty="0" smtClean="0">
                <a:latin typeface="Bradley Hand ITC" pitchFamily="66" charset="0"/>
              </a:rPr>
              <a:t>Charlas con la victima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400" b="1" dirty="0" smtClean="0">
                <a:latin typeface="Bradley Hand ITC" pitchFamily="66" charset="0"/>
              </a:rPr>
              <a:t>Reunión grupal preparatoria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400" b="1" dirty="0" smtClean="0">
                <a:latin typeface="Bradley Hand ITC" pitchFamily="66" charset="0"/>
              </a:rPr>
              <a:t>Reunión cumbre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400" b="1" dirty="0" smtClean="0">
                <a:latin typeface="Bradley Hand ITC" pitchFamily="66" charset="0"/>
              </a:rPr>
              <a:t>Seguimiento de resultados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22531" name="Picture 3" descr="C:\Users\Administrador\Pictures\dialogo x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43446"/>
            <a:ext cx="2786050" cy="2214554"/>
          </a:xfrm>
          <a:prstGeom prst="rect">
            <a:avLst/>
          </a:prstGeom>
          <a:noFill/>
        </p:spPr>
      </p:pic>
      <p:pic>
        <p:nvPicPr>
          <p:cNvPr id="22532" name="Picture 4" descr="C:\Users\Administrador\Pictures\dialog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786322"/>
            <a:ext cx="2428860" cy="2071678"/>
          </a:xfrm>
          <a:prstGeom prst="rect">
            <a:avLst/>
          </a:prstGeom>
          <a:noFill/>
        </p:spPr>
      </p:pic>
      <p:pic>
        <p:nvPicPr>
          <p:cNvPr id="22533" name="Picture 5" descr="C:\Users\Administrador\Pictures\Objetivos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643446"/>
            <a:ext cx="2571736" cy="2000240"/>
          </a:xfrm>
          <a:prstGeom prst="rect">
            <a:avLst/>
          </a:prstGeom>
          <a:noFill/>
        </p:spPr>
      </p:pic>
      <p:pic>
        <p:nvPicPr>
          <p:cNvPr id="22534" name="Picture 6" descr="C:\Users\Administrador\Pictures\villafuerte%20dialogo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571612"/>
            <a:ext cx="1928806" cy="2214578"/>
          </a:xfrm>
          <a:prstGeom prst="rect">
            <a:avLst/>
          </a:prstGeom>
          <a:noFill/>
        </p:spPr>
      </p:pic>
      <p:pic>
        <p:nvPicPr>
          <p:cNvPr id="22535" name="Picture 7" descr="C:\Users\Administrador\Pictures\dialg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1500174"/>
            <a:ext cx="180975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857488" y="428604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B050"/>
                </a:solidFill>
              </a:rPr>
              <a:t>ACCIONES ENTRE PARES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57290" y="1071546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Bradley Hand ITC" pitchFamily="66" charset="0"/>
              </a:rPr>
              <a:t>Usar el conocimiento, habilidades y experiencia del alumnado de un modo planificado y estructurado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1026" name="Picture 2" descr="C:\Users\Administrador\Pictures\109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4214842" cy="400052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31" name="Picture 7" descr="C:\Users\Administrador\AppData\Local\Microsoft\Windows\Temporary Internet Files\Content.IE5\J0TEV4ZZ\MC90023213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786190"/>
            <a:ext cx="2530729" cy="2643206"/>
          </a:xfrm>
          <a:prstGeom prst="rect">
            <a:avLst/>
          </a:prstGeom>
          <a:noFill/>
        </p:spPr>
      </p:pic>
      <p:pic>
        <p:nvPicPr>
          <p:cNvPr id="12" name="Picture 2" descr="C:\Users\Administrador\Pictures\UN61YWCAV66784CA95ETYLCAMX04ULCA4EGJZCCAZD43LWCAK2P583CA3E6K98CAJ7RW4CCALLW1RHCAGU6JM4CANX0FAYCABJ1DMYCAYKENK8CA3MKYNKCAEO6MF9CALGUR2VCA24PFUUCAAJ7YHI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371"/>
          <a:stretch>
            <a:fillRect/>
          </a:stretch>
        </p:blipFill>
        <p:spPr bwMode="auto">
          <a:xfrm>
            <a:off x="6572264" y="2000240"/>
            <a:ext cx="257173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285984" y="357166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arenR"/>
            </a:pPr>
            <a:r>
              <a:rPr lang="es-MX" sz="2400" b="1" dirty="0" smtClean="0">
                <a:solidFill>
                  <a:srgbClr val="7030A0"/>
                </a:solidFill>
              </a:rPr>
              <a:t>METODO DE GRUPO DE APOYO (7 PASOS)</a:t>
            </a:r>
            <a:endParaRPr lang="es-MX" sz="2400" b="1" dirty="0">
              <a:solidFill>
                <a:srgbClr val="7030A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2910" y="1142984"/>
            <a:ext cx="7858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Hablar con el alumno afectado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Reunir a un grupo de compañeros sugeridos por él mismo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Explicar al grupo el problema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El grupo tomará la responsabilidad de darle seguridad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Recibir sugerencias del grupo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El facilitador finaliza asignando al grupo la responsabilidad de mejorar el bienestar y seguridad de la víctima</a:t>
            </a:r>
          </a:p>
          <a:p>
            <a:pPr marL="400050" indent="-400050">
              <a:buFont typeface="+mj-lt"/>
              <a:buAutoNum type="romanUcPeriod"/>
            </a:pPr>
            <a:r>
              <a:rPr lang="es-MX" sz="2400" b="1" dirty="0" smtClean="0">
                <a:latin typeface="Bradley Hand ITC" pitchFamily="66" charset="0"/>
              </a:rPr>
              <a:t>Encuentros con los integrantes del grupo individualmente una semana después para evaluar el éxito de la misión</a:t>
            </a:r>
            <a:endParaRPr lang="es-MX" sz="2400" b="1" dirty="0">
              <a:latin typeface="Bradley Hand ITC" pitchFamily="66" charset="0"/>
            </a:endParaRPr>
          </a:p>
        </p:txBody>
      </p:sp>
      <p:pic>
        <p:nvPicPr>
          <p:cNvPr id="4100" name="Picture 4" descr="C:\Users\Administrador\AppData\Local\Microsoft\Windows\Temporary Internet Files\Content.IE5\GZMMUZZX\MC90029756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500702"/>
            <a:ext cx="1810512" cy="1159459"/>
          </a:xfrm>
          <a:prstGeom prst="rect">
            <a:avLst/>
          </a:prstGeom>
          <a:noFill/>
        </p:spPr>
      </p:pic>
      <p:pic>
        <p:nvPicPr>
          <p:cNvPr id="2050" name="Picture 2" descr="E:\357768-189628_p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929198"/>
            <a:ext cx="3409950" cy="1928802"/>
          </a:xfrm>
          <a:prstGeom prst="rect">
            <a:avLst/>
          </a:prstGeom>
          <a:noFill/>
        </p:spPr>
      </p:pic>
      <p:pic>
        <p:nvPicPr>
          <p:cNvPr id="2052" name="Picture 4" descr="http://t0.gstatic.com/images?q=tbn:ANd9GcQJg9YkuOIp3azCkBbPnOqLA1I9f2sIDxjgVE-h8uD0HYOhHW7-g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43512"/>
            <a:ext cx="2209800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14282" y="285728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es-MX" sz="2400" b="1" dirty="0" smtClean="0">
                <a:solidFill>
                  <a:srgbClr val="7030A0"/>
                </a:solidFill>
              </a:rPr>
              <a:t>CIRCULOS DE AMIGOS, CIRCULOS DE APOYO Y AMIGOS QUE DAN APOYO</a:t>
            </a:r>
          </a:p>
          <a:p>
            <a:pPr marL="342900" indent="-342900">
              <a:buAutoNum type="arabicParenR" startAt="2"/>
            </a:pPr>
            <a:r>
              <a:rPr lang="es-MX" sz="2400" b="1" dirty="0" smtClean="0">
                <a:solidFill>
                  <a:srgbClr val="7030A0"/>
                </a:solidFill>
              </a:rPr>
              <a:t>CONFRATERNIZACION</a:t>
            </a:r>
          </a:p>
          <a:p>
            <a:pPr marL="342900" indent="-342900">
              <a:buAutoNum type="arabicParenR" startAt="2"/>
            </a:pPr>
            <a:r>
              <a:rPr lang="es-MX" sz="2400" b="1" dirty="0" smtClean="0">
                <a:solidFill>
                  <a:srgbClr val="7030A0"/>
                </a:solidFill>
              </a:rPr>
              <a:t>PARES TUTORES, PARES CONSEJEROS</a:t>
            </a:r>
          </a:p>
          <a:p>
            <a:pPr marL="342900" indent="-342900">
              <a:buAutoNum type="arabicParenR" startAt="2"/>
            </a:pPr>
            <a:r>
              <a:rPr lang="es-MX" sz="2400" b="1" dirty="0" smtClean="0">
                <a:solidFill>
                  <a:srgbClr val="7030A0"/>
                </a:solidFill>
              </a:rPr>
              <a:t>MEDIACION DE LOS PARES</a:t>
            </a:r>
          </a:p>
          <a:p>
            <a:pPr marL="342900" indent="-342900">
              <a:buAutoNum type="arabicParenR" startAt="2"/>
            </a:pPr>
            <a:r>
              <a:rPr lang="es-MX" sz="2400" b="1" dirty="0" smtClean="0">
                <a:solidFill>
                  <a:srgbClr val="7030A0"/>
                </a:solidFill>
              </a:rPr>
              <a:t>ENTRENAMIENTO DEL ESPECTADOR (DEFENSOR)</a:t>
            </a:r>
            <a:endParaRPr lang="es-MX" sz="2400" b="1" dirty="0">
              <a:solidFill>
                <a:srgbClr val="7030A0"/>
              </a:solidFill>
            </a:endParaRPr>
          </a:p>
        </p:txBody>
      </p:sp>
      <p:pic>
        <p:nvPicPr>
          <p:cNvPr id="3073" name="Picture 1" descr="E:\listatutor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857232"/>
            <a:ext cx="1438275" cy="1066800"/>
          </a:xfrm>
          <a:prstGeom prst="rect">
            <a:avLst/>
          </a:prstGeom>
          <a:noFill/>
        </p:spPr>
      </p:pic>
      <p:pic>
        <p:nvPicPr>
          <p:cNvPr id="3074" name="Picture 2" descr="E:\consejer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357694"/>
            <a:ext cx="2571736" cy="2500306"/>
          </a:xfrm>
          <a:prstGeom prst="rect">
            <a:avLst/>
          </a:prstGeom>
          <a:noFill/>
        </p:spPr>
      </p:pic>
      <p:pic>
        <p:nvPicPr>
          <p:cNvPr id="3075" name="Picture 3" descr="E:\bullies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14620"/>
            <a:ext cx="2928926" cy="2833690"/>
          </a:xfrm>
          <a:prstGeom prst="rect">
            <a:avLst/>
          </a:prstGeom>
          <a:noFill/>
        </p:spPr>
      </p:pic>
      <p:pic>
        <p:nvPicPr>
          <p:cNvPr id="3076" name="Picture 4" descr="E:\15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2F5FE"/>
              </a:clrFrom>
              <a:clrTo>
                <a:srgbClr val="F2F5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285992"/>
            <a:ext cx="2357422" cy="2138363"/>
          </a:xfrm>
          <a:prstGeom prst="rect">
            <a:avLst/>
          </a:prstGeom>
          <a:noFill/>
        </p:spPr>
      </p:pic>
      <p:pic>
        <p:nvPicPr>
          <p:cNvPr id="3077" name="Picture 5" descr="E:\62582_logo.jpg"/>
          <p:cNvPicPr>
            <a:picLocks noChangeAspect="1" noChangeArrowheads="1"/>
          </p:cNvPicPr>
          <p:nvPr/>
        </p:nvPicPr>
        <p:blipFill>
          <a:blip r:embed="rId7"/>
          <a:srcRect b="27111"/>
          <a:stretch>
            <a:fillRect/>
          </a:stretch>
        </p:blipFill>
        <p:spPr bwMode="auto">
          <a:xfrm>
            <a:off x="2214546" y="5214926"/>
            <a:ext cx="2928958" cy="1643074"/>
          </a:xfrm>
          <a:prstGeom prst="rect">
            <a:avLst/>
          </a:prstGeom>
          <a:noFill/>
        </p:spPr>
      </p:pic>
      <p:pic>
        <p:nvPicPr>
          <p:cNvPr id="3081" name="Picture 9" descr="E:\circulo_de_amigos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643182"/>
            <a:ext cx="2714644" cy="2476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214414" y="357166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ill Sans Ultra Bold" pitchFamily="34" charset="0"/>
              </a:rPr>
              <a:t>BULLYING: ACOSO , HOSTIGAMIENTO E INTIMIDACION ENTRE PARES</a:t>
            </a:r>
            <a:endParaRPr lang="es-MX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ill Sans Ultra Bold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00100" y="157161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Goudy Stout" pitchFamily="18" charset="0"/>
              </a:rPr>
              <a:t>UNA CONDUCTA DE PERSECUSION FISICA Y/O PSICOLOGICA</a:t>
            </a:r>
            <a:endParaRPr lang="es-MX" dirty="0">
              <a:solidFill>
                <a:schemeClr val="accent2">
                  <a:lumMod val="75000"/>
                </a:schemeClr>
              </a:solidFill>
              <a:latin typeface="Goudy Stout" pitchFamily="18" charset="0"/>
            </a:endParaRPr>
          </a:p>
        </p:txBody>
      </p:sp>
      <p:pic>
        <p:nvPicPr>
          <p:cNvPr id="2050" name="Picture 2" descr="E:\imag\cazador-persegui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928934"/>
            <a:ext cx="2714644" cy="3071834"/>
          </a:xfrm>
          <a:prstGeom prst="rect">
            <a:avLst/>
          </a:prstGeom>
          <a:noFill/>
        </p:spPr>
      </p:pic>
      <p:pic>
        <p:nvPicPr>
          <p:cNvPr id="2051" name="Picture 3" descr="E:\imag\PE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928934"/>
            <a:ext cx="256222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643042" y="500042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Wide Latin" pitchFamily="18" charset="0"/>
              </a:rPr>
              <a:t>INTENCIONALIDAD</a:t>
            </a:r>
            <a:endParaRPr lang="es-MX" sz="2400" dirty="0">
              <a:solidFill>
                <a:schemeClr val="accent2">
                  <a:lumMod val="75000"/>
                </a:schemeClr>
              </a:solidFill>
              <a:latin typeface="Wide Latin" pitchFamily="18" charset="0"/>
            </a:endParaRPr>
          </a:p>
        </p:txBody>
      </p:sp>
      <p:pic>
        <p:nvPicPr>
          <p:cNvPr id="1027" name="Picture 3" descr="E:\imag\lucha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143116"/>
            <a:ext cx="5786478" cy="428628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714612" y="128586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C00000"/>
                </a:solidFill>
                <a:latin typeface="Goudy Stout" pitchFamily="18" charset="0"/>
              </a:rPr>
              <a:t>Premeditación</a:t>
            </a:r>
            <a:endParaRPr lang="es-MX" dirty="0">
              <a:solidFill>
                <a:srgbClr val="C00000"/>
              </a:solidFill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285984" y="50004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PERSISTENCIA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3074" name="Picture 2" descr="E:\imag\ejercici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85988"/>
            <a:ext cx="6215106" cy="395765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3286116" y="1214422"/>
            <a:ext cx="2778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Repetitividad 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071538" y="500042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ASIMETRIA DE PODER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2050" name="Picture 2" descr="E:\imag\acosoescolar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428868"/>
            <a:ext cx="5000660" cy="383858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3428992" y="1142984"/>
            <a:ext cx="2627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Desigualdad 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071538" y="642918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NATURALEZA SOCIAL DE FENOMENO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pic>
        <p:nvPicPr>
          <p:cNvPr id="3" name="Picture 2" descr="E:\imag\animatedteenagefriendstas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496"/>
            <a:ext cx="4786346" cy="346710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3071802" y="185736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Espectadores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71736" y="500042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ill Sans Ultra Bold" pitchFamily="34" charset="0"/>
              </a:rPr>
              <a:t>HOSTIGAMIENTO</a:t>
            </a:r>
            <a:endParaRPr lang="es-MX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ill Sans Ultra Bold" pitchFamily="34" charset="0"/>
            </a:endParaRPr>
          </a:p>
        </p:txBody>
      </p:sp>
      <p:pic>
        <p:nvPicPr>
          <p:cNvPr id="5122" name="Picture 2" descr="E:\imag\mobb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85926"/>
            <a:ext cx="607223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plantilla-fondo-ich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"/>
            <a:ext cx="9144000" cy="684377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928926" y="50004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C00000"/>
                </a:solidFill>
                <a:latin typeface="Wide Latin" pitchFamily="18" charset="0"/>
              </a:rPr>
              <a:t>DIRECTO</a:t>
            </a:r>
            <a:endParaRPr lang="es-MX" sz="2400" dirty="0">
              <a:solidFill>
                <a:srgbClr val="C00000"/>
              </a:solidFill>
              <a:latin typeface="Wide Lati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857620" y="107154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  <a:latin typeface="Rockwell Extra Bold" pitchFamily="18" charset="0"/>
              </a:rPr>
              <a:t>Visible </a:t>
            </a:r>
            <a:endParaRPr lang="es-MX" sz="2400" dirty="0">
              <a:solidFill>
                <a:srgbClr val="002060"/>
              </a:solidFill>
              <a:latin typeface="Rockwell Extra Bold" pitchFamily="18" charset="0"/>
            </a:endParaRPr>
          </a:p>
        </p:txBody>
      </p:sp>
      <p:pic>
        <p:nvPicPr>
          <p:cNvPr id="6146" name="Picture 2" descr="E:\imag\violenci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628654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535</Words>
  <PresentationFormat>Presentación en pantalla (4:3)</PresentationFormat>
  <Paragraphs>129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Nora</dc:creator>
  <cp:lastModifiedBy>Nora</cp:lastModifiedBy>
  <cp:revision>83</cp:revision>
  <dcterms:created xsi:type="dcterms:W3CDTF">2011-04-06T21:04:15Z</dcterms:created>
  <dcterms:modified xsi:type="dcterms:W3CDTF">2012-04-25T17:55:30Z</dcterms:modified>
</cp:coreProperties>
</file>